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0EF9-231A-4429-ACC3-43687CD415BB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3B47004-5AD6-423E-AC21-8FD6363A1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3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0EF9-231A-4429-ACC3-43687CD415BB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3B47004-5AD6-423E-AC21-8FD6363A1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0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0EF9-231A-4429-ACC3-43687CD415BB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3B47004-5AD6-423E-AC21-8FD6363A1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63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0EF9-231A-4429-ACC3-43687CD415BB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3B47004-5AD6-423E-AC21-8FD6363A1C8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4613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0EF9-231A-4429-ACC3-43687CD415BB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3B47004-5AD6-423E-AC21-8FD6363A1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00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0EF9-231A-4429-ACC3-43687CD415BB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7004-5AD6-423E-AC21-8FD6363A1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85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0EF9-231A-4429-ACC3-43687CD415BB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7004-5AD6-423E-AC21-8FD6363A1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98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0EF9-231A-4429-ACC3-43687CD415BB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7004-5AD6-423E-AC21-8FD6363A1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24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7240EF9-231A-4429-ACC3-43687CD415BB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3B47004-5AD6-423E-AC21-8FD6363A1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5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0EF9-231A-4429-ACC3-43687CD415BB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7004-5AD6-423E-AC21-8FD6363A1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0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0EF9-231A-4429-ACC3-43687CD415BB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3B47004-5AD6-423E-AC21-8FD6363A1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6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0EF9-231A-4429-ACC3-43687CD415BB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7004-5AD6-423E-AC21-8FD6363A1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5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0EF9-231A-4429-ACC3-43687CD415BB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7004-5AD6-423E-AC21-8FD6363A1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0EF9-231A-4429-ACC3-43687CD415BB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7004-5AD6-423E-AC21-8FD6363A1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4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0EF9-231A-4429-ACC3-43687CD415BB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7004-5AD6-423E-AC21-8FD6363A1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6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0EF9-231A-4429-ACC3-43687CD415BB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7004-5AD6-423E-AC21-8FD6363A1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1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0EF9-231A-4429-ACC3-43687CD415BB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7004-5AD6-423E-AC21-8FD6363A1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9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40EF9-231A-4429-ACC3-43687CD415BB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47004-5AD6-423E-AC21-8FD6363A1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23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hyperlink" Target="https://www.malone.edu/academics/colleges-schools/theology-arts-sciences/departments/social-work/student-resourc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Application to the Social Work Major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25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01"/>
    </mc:Choice>
    <mc:Fallback>
      <p:transition spd="slow" advTm="75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Forms, Manuals, Handbooks, and </a:t>
            </a:r>
            <a:r>
              <a:rPr lang="en-US" b="1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information can be found on Malone Social Work website:</a:t>
            </a:r>
          </a:p>
          <a:p>
            <a:pPr lvl="1"/>
            <a:r>
              <a:rPr lang="en-US" dirty="0">
                <a:hlinkClick r:id="rId4"/>
              </a:rPr>
              <a:t>https://www.malone.edu/academics/colleges-schools/theology-arts-sciences/departments/social-work/student-resources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Application to major starts on p. 17. </a:t>
            </a:r>
          </a:p>
          <a:p>
            <a:r>
              <a:rPr lang="en-US" dirty="0" smtClean="0"/>
              <a:t>Forms—reference forms</a:t>
            </a:r>
          </a:p>
          <a:p>
            <a:r>
              <a:rPr lang="en-US" dirty="0" smtClean="0"/>
              <a:t>Background check process</a:t>
            </a:r>
          </a:p>
          <a:p>
            <a:r>
              <a:rPr lang="en-US" dirty="0" smtClean="0"/>
              <a:t>Application to major checklist (scroll to the bottom of the page)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956"/>
    </mc:Choice>
    <mc:Fallback>
      <p:transition spd="slow" advTm="65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Acceptance into the social work major is a multi</a:t>
            </a:r>
            <a:br>
              <a:rPr lang="en-US" dirty="0"/>
            </a:br>
            <a:r>
              <a:rPr lang="en-US" dirty="0"/>
              <a:t>-step process.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</a:t>
            </a:r>
            <a:r>
              <a:rPr lang="en-US" dirty="0"/>
              <a:t>two social work classes </a:t>
            </a:r>
            <a:r>
              <a:rPr lang="en-US" dirty="0" smtClean="0"/>
              <a:t>have </a:t>
            </a:r>
            <a:r>
              <a:rPr lang="en-US" dirty="0"/>
              <a:t>been </a:t>
            </a:r>
            <a:r>
              <a:rPr lang="en-US" dirty="0" smtClean="0"/>
              <a:t>completed at Malone University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student interested in majoring in social work should apply to become </a:t>
            </a:r>
            <a:r>
              <a:rPr lang="en-US" dirty="0" smtClean="0"/>
              <a:t>a </a:t>
            </a:r>
            <a:r>
              <a:rPr lang="en-US" dirty="0"/>
              <a:t>social work major.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Students with incomplete applications will not be  accepted by the program.</a:t>
            </a:r>
          </a:p>
          <a:p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3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341"/>
    </mc:Choice>
    <mc:Fallback>
      <p:transition spd="slow" advTm="25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information regarding </a:t>
            </a:r>
            <a:r>
              <a:rPr lang="en-US" dirty="0" smtClean="0"/>
              <a:t>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Students </a:t>
            </a:r>
            <a:r>
              <a:rPr lang="en-US" dirty="0"/>
              <a:t>must maintain a 2.5 major GPA to remain a major in good standing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dirty="0"/>
              <a:t>addition, students must receive a C or higher </a:t>
            </a:r>
            <a:r>
              <a:rPr lang="en-US" dirty="0" smtClean="0"/>
              <a:t>in </a:t>
            </a:r>
            <a:r>
              <a:rPr lang="en-US" dirty="0"/>
              <a:t>SWK 345, SWK </a:t>
            </a:r>
            <a:r>
              <a:rPr lang="en-US" dirty="0" smtClean="0"/>
              <a:t>347</a:t>
            </a:r>
            <a:r>
              <a:rPr lang="en-US" dirty="0"/>
              <a:t>, SWK 348 and SWK 401.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remain in the program, students must abide by the NASW </a:t>
            </a:r>
            <a:r>
              <a:rPr lang="en-US" dirty="0" smtClean="0"/>
              <a:t>Code </a:t>
            </a:r>
            <a:r>
              <a:rPr lang="en-US" dirty="0"/>
              <a:t>of Ethics and by program policies as outlined within the Social Work Program Handbook</a:t>
            </a:r>
          </a:p>
          <a:p>
            <a:r>
              <a:rPr lang="en-US" dirty="0"/>
              <a:t>Prior to entry into SWK </a:t>
            </a:r>
            <a:r>
              <a:rPr lang="en-US" dirty="0" smtClean="0"/>
              <a:t>222-L </a:t>
            </a:r>
            <a:r>
              <a:rPr lang="en-US" dirty="0"/>
              <a:t>(by the fall of sophomore year) </a:t>
            </a:r>
            <a:r>
              <a:rPr lang="en-US" dirty="0" smtClean="0"/>
              <a:t>or </a:t>
            </a:r>
            <a:r>
              <a:rPr lang="en-US" dirty="0"/>
              <a:t>by the time of </a:t>
            </a:r>
            <a:r>
              <a:rPr lang="en-US" dirty="0" smtClean="0"/>
              <a:t>application </a:t>
            </a:r>
            <a:r>
              <a:rPr lang="en-US" dirty="0"/>
              <a:t>to major, each social work student must have taken and passed a </a:t>
            </a:r>
            <a:r>
              <a:rPr lang="en-US" dirty="0" smtClean="0"/>
              <a:t>criminal </a:t>
            </a:r>
            <a:r>
              <a:rPr lang="en-US" dirty="0"/>
              <a:t>background check. </a:t>
            </a:r>
            <a:r>
              <a:rPr lang="en-US" dirty="0" smtClean="0"/>
              <a:t> A </a:t>
            </a:r>
            <a:r>
              <a:rPr lang="en-US" dirty="0"/>
              <a:t>copy of this report must be on file in the Malone </a:t>
            </a:r>
            <a:r>
              <a:rPr lang="en-US" dirty="0" smtClean="0"/>
              <a:t>University </a:t>
            </a:r>
            <a:r>
              <a:rPr lang="en-US" dirty="0"/>
              <a:t>Administrative Services office before Sophomore Placement begins</a:t>
            </a:r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4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393"/>
    </mc:Choice>
    <mc:Fallback>
      <p:transition spd="slow" advTm="68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the Junior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219306"/>
            <a:ext cx="9613861" cy="359931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Provide two reference forms in sealed </a:t>
            </a:r>
            <a:r>
              <a:rPr lang="en-US" sz="2800" dirty="0" smtClean="0"/>
              <a:t>envelopes.</a:t>
            </a:r>
          </a:p>
          <a:p>
            <a:pPr lvl="1"/>
            <a:r>
              <a:rPr lang="en-US" sz="2400" dirty="0" smtClean="0"/>
              <a:t>At </a:t>
            </a:r>
            <a:r>
              <a:rPr lang="en-US" sz="2400" dirty="0"/>
              <a:t>least one letter must </a:t>
            </a:r>
            <a:r>
              <a:rPr lang="en-US" sz="2400" dirty="0" smtClean="0"/>
              <a:t>be </a:t>
            </a:r>
            <a:r>
              <a:rPr lang="en-US" sz="2400" dirty="0"/>
              <a:t>from a professional in a helping profession (i.e., counselor, social worker, program </a:t>
            </a:r>
            <a:r>
              <a:rPr lang="en-US" sz="2400" dirty="0" smtClean="0"/>
              <a:t>director</a:t>
            </a:r>
            <a:r>
              <a:rPr lang="en-US" sz="2400" dirty="0"/>
              <a:t>, or </a:t>
            </a:r>
            <a:r>
              <a:rPr lang="en-US" sz="2400" dirty="0" smtClean="0"/>
              <a:t>administrator</a:t>
            </a:r>
            <a:r>
              <a:rPr lang="en-US" sz="2400" dirty="0"/>
              <a:t>) who has worked with you and observed you in human services </a:t>
            </a:r>
            <a:r>
              <a:rPr lang="en-US" sz="2400" dirty="0" smtClean="0"/>
              <a:t>or </a:t>
            </a:r>
            <a:r>
              <a:rPr lang="en-US" sz="2400" dirty="0"/>
              <a:t>in a human services related field (e.g., your supervisor if you worked as a camp </a:t>
            </a:r>
            <a:r>
              <a:rPr lang="en-US" sz="2400" dirty="0" smtClean="0"/>
              <a:t>counselor</a:t>
            </a:r>
            <a:r>
              <a:rPr lang="en-US" sz="2400" dirty="0"/>
              <a:t>). </a:t>
            </a:r>
            <a:endParaRPr lang="en-US" sz="2400" dirty="0" smtClean="0"/>
          </a:p>
          <a:p>
            <a:pPr lvl="1"/>
            <a:r>
              <a:rPr lang="en-US" sz="2400" dirty="0" smtClean="0"/>
              <a:t>One </a:t>
            </a:r>
            <a:r>
              <a:rPr lang="en-US" sz="2400" dirty="0"/>
              <a:t>reference form may be from a faculty member who knows your work but </a:t>
            </a:r>
            <a:r>
              <a:rPr lang="en-US" sz="2400" dirty="0" smtClean="0"/>
              <a:t>who </a:t>
            </a:r>
            <a:r>
              <a:rPr lang="en-US" sz="2400" dirty="0"/>
              <a:t>does not teach </a:t>
            </a:r>
            <a:r>
              <a:rPr lang="en-US" sz="2400" dirty="0" smtClean="0"/>
              <a:t>within </a:t>
            </a:r>
            <a:r>
              <a:rPr lang="en-US" sz="2400" dirty="0"/>
              <a:t>the Social Work Program. </a:t>
            </a:r>
            <a:endParaRPr lang="en-US" sz="2400" dirty="0" smtClean="0"/>
          </a:p>
          <a:p>
            <a:pPr lvl="1"/>
            <a:r>
              <a:rPr lang="en-US" sz="2400" dirty="0" smtClean="0"/>
              <a:t>Forms </a:t>
            </a:r>
            <a:r>
              <a:rPr lang="en-US" sz="2400" dirty="0"/>
              <a:t>must be completed by those </a:t>
            </a:r>
            <a:r>
              <a:rPr lang="en-US" sz="2400" dirty="0" smtClean="0"/>
              <a:t>who </a:t>
            </a:r>
            <a:r>
              <a:rPr lang="en-US" sz="2400" dirty="0"/>
              <a:t>have observed your work since you have become a college student.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2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23"/>
    </mc:Choice>
    <mc:Fallback>
      <p:transition spd="slow" advTm="32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the Junior Year,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2. </a:t>
            </a:r>
            <a:r>
              <a:rPr lang="en-US" dirty="0"/>
              <a:t>At least 10 days prior to the formal interview (# 3 below), submit a brief statement (2-4 </a:t>
            </a:r>
            <a:r>
              <a:rPr lang="en-US" dirty="0" smtClean="0"/>
              <a:t>pages </a:t>
            </a:r>
            <a:r>
              <a:rPr lang="en-US" dirty="0"/>
              <a:t>in length) to the department chair indicating why you want to be a social work major.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statement, autobiographical in nature</a:t>
            </a:r>
            <a:r>
              <a:rPr lang="en-US" dirty="0" smtClean="0"/>
              <a:t>, should </a:t>
            </a:r>
            <a:r>
              <a:rPr lang="en-US" dirty="0"/>
              <a:t>include reference to both personal and </a:t>
            </a:r>
            <a:r>
              <a:rPr lang="en-US" dirty="0" smtClean="0"/>
              <a:t>professional </a:t>
            </a:r>
            <a:r>
              <a:rPr lang="en-US" dirty="0"/>
              <a:t>ethics, and should discuss how impact the student's faith has had on his/her </a:t>
            </a:r>
            <a:r>
              <a:rPr lang="en-US" dirty="0" smtClean="0"/>
              <a:t>decision</a:t>
            </a:r>
            <a:r>
              <a:rPr lang="en-US" dirty="0"/>
              <a:t>. If references are used, students should remember to utilize APA citations and a </a:t>
            </a:r>
            <a:r>
              <a:rPr lang="en-US" dirty="0" smtClean="0"/>
              <a:t>source </a:t>
            </a:r>
            <a:r>
              <a:rPr lang="en-US" dirty="0"/>
              <a:t>page. (Source page is not included in the total statement page count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3. </a:t>
            </a:r>
            <a:r>
              <a:rPr lang="en-US" dirty="0"/>
              <a:t>Meet with department faculty for a formal interview. At that time, faculty may ask </a:t>
            </a:r>
            <a:r>
              <a:rPr lang="en-US" dirty="0" smtClean="0"/>
              <a:t>questions </a:t>
            </a:r>
            <a:r>
              <a:rPr lang="en-US" dirty="0"/>
              <a:t>about the references, the written statement regarding social work, and may </a:t>
            </a:r>
            <a:r>
              <a:rPr lang="en-US" dirty="0" smtClean="0"/>
              <a:t>reflect with </a:t>
            </a:r>
            <a:r>
              <a:rPr lang="en-US" dirty="0"/>
              <a:t>the student about his/her abilities and areas of growth. </a:t>
            </a:r>
            <a:endParaRPr lang="en-US" dirty="0" smtClean="0"/>
          </a:p>
          <a:p>
            <a:pPr lvl="1"/>
            <a:r>
              <a:rPr lang="en-US" dirty="0" smtClean="0"/>
              <a:t>TRANSFER STUDENTS</a:t>
            </a:r>
            <a:r>
              <a:rPr lang="en-US" dirty="0"/>
              <a:t>: If a student transfers into the program s/he should plan for this interview </a:t>
            </a:r>
            <a:r>
              <a:rPr lang="en-US" dirty="0" smtClean="0"/>
              <a:t>to take </a:t>
            </a:r>
            <a:r>
              <a:rPr lang="en-US" dirty="0"/>
              <a:t>place at the end of his/her second semester at Malone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6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783"/>
    </mc:Choice>
    <mc:Fallback>
      <p:transition spd="slow" advTm="79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Work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importance of gatekeeping</a:t>
            </a:r>
          </a:p>
          <a:p>
            <a:r>
              <a:rPr lang="en-US" dirty="0" smtClean="0"/>
              <a:t>It is a conversation! This is not a shark tank.</a:t>
            </a:r>
          </a:p>
          <a:p>
            <a:pPr lvl="1"/>
            <a:r>
              <a:rPr lang="en-US" dirty="0" smtClean="0"/>
              <a:t>How did you become interested in social work?</a:t>
            </a:r>
          </a:p>
          <a:p>
            <a:pPr lvl="1"/>
            <a:r>
              <a:rPr lang="en-US" dirty="0" smtClean="0"/>
              <a:t>What is the definition of social work? </a:t>
            </a:r>
          </a:p>
          <a:p>
            <a:pPr lvl="1"/>
            <a:r>
              <a:rPr lang="en-US" dirty="0" smtClean="0"/>
              <a:t>How have you grown in this program and where do you see yourself in 5 years? Work? Grad school?</a:t>
            </a:r>
          </a:p>
          <a:p>
            <a:pPr lvl="1"/>
            <a:r>
              <a:rPr lang="en-US" dirty="0" smtClean="0"/>
              <a:t>What population are you interested in working with?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You will be asked to sign 1) a release of information, and 2) statement of abiding by code of ethics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3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110"/>
    </mc:Choice>
    <mc:Fallback>
      <p:transition spd="slow" advTm="69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department may take one of three </a:t>
            </a:r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dirty="0"/>
              <a:t>. Accept the student into the major.</a:t>
            </a:r>
          </a:p>
          <a:p>
            <a:r>
              <a:rPr lang="en-US" dirty="0"/>
              <a:t>2. Deny the student acceptance into the major.</a:t>
            </a:r>
          </a:p>
          <a:p>
            <a:r>
              <a:rPr lang="en-US" dirty="0"/>
              <a:t>3. Postpone consideration of acceptance or denial to a later date; this would typically only </a:t>
            </a:r>
            <a:r>
              <a:rPr lang="en-US" dirty="0" smtClean="0"/>
              <a:t>occur </a:t>
            </a:r>
            <a:r>
              <a:rPr lang="en-US" dirty="0"/>
              <a:t>if there were extenuating circumstances facing the student such as health problems </a:t>
            </a:r>
            <a:r>
              <a:rPr lang="en-US" dirty="0" smtClean="0"/>
              <a:t>or </a:t>
            </a:r>
            <a:r>
              <a:rPr lang="en-US" dirty="0"/>
              <a:t>school interruptions.</a:t>
            </a:r>
          </a:p>
          <a:p>
            <a:r>
              <a:rPr lang="en-US" dirty="0"/>
              <a:t>The student will be notified </a:t>
            </a:r>
            <a:r>
              <a:rPr lang="en-US" dirty="0" smtClean="0"/>
              <a:t>by </a:t>
            </a:r>
            <a:r>
              <a:rPr lang="en-US" dirty="0"/>
              <a:t>formal letter sent via email regarding the action </a:t>
            </a:r>
            <a:r>
              <a:rPr lang="en-US" dirty="0" smtClean="0"/>
              <a:t>determined </a:t>
            </a:r>
            <a:r>
              <a:rPr lang="en-US" dirty="0"/>
              <a:t>by the faculty within </a:t>
            </a:r>
            <a:r>
              <a:rPr lang="en-US" dirty="0" smtClean="0"/>
              <a:t>approximately 10 </a:t>
            </a:r>
            <a:r>
              <a:rPr lang="en-US" dirty="0"/>
              <a:t>business days of the interview.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85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801"/>
    </mc:Choice>
    <mc:Fallback>
      <p:transition spd="slow" advTm="42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You must maintain a GPA of 2.5 in social work major</a:t>
            </a:r>
          </a:p>
          <a:p>
            <a:r>
              <a:rPr lang="en-US" dirty="0" smtClean="0"/>
              <a:t>You will not be able to enter field if you have a GPA lower than 2.5</a:t>
            </a:r>
          </a:p>
          <a:p>
            <a:r>
              <a:rPr lang="en-US" dirty="0" smtClean="0"/>
              <a:t>We monitor GPA every semester</a:t>
            </a:r>
          </a:p>
          <a:p>
            <a:r>
              <a:rPr lang="en-US" dirty="0" err="1" smtClean="0"/>
              <a:t>Cotact</a:t>
            </a:r>
            <a:r>
              <a:rPr lang="en-US" dirty="0" smtClean="0"/>
              <a:t> your advisor if you have any questions!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7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039"/>
    </mc:Choice>
    <mc:Fallback>
      <p:transition spd="slow" advTm="23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1237</TotalTime>
  <Words>746</Words>
  <Application>Microsoft Office PowerPoint</Application>
  <PresentationFormat>Widescreen</PresentationFormat>
  <Paragraphs>48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Berlin</vt:lpstr>
      <vt:lpstr>Application to the Social Work Major</vt:lpstr>
      <vt:lpstr>Forms, Manuals, Handbooks, and Resources</vt:lpstr>
      <vt:lpstr>Acceptance into the social work major is a multi -step process.</vt:lpstr>
      <vt:lpstr>Basic information regarding eligibility</vt:lpstr>
      <vt:lpstr>During the Junior Year</vt:lpstr>
      <vt:lpstr>During the Junior Year, Cont.</vt:lpstr>
      <vt:lpstr>Social Work Interview</vt:lpstr>
      <vt:lpstr>The department may take one of three actions</vt:lpstr>
      <vt:lpstr>Other Issues</vt:lpstr>
    </vt:vector>
  </TitlesOfParts>
  <Company>Malone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to the Social Work Major</dc:title>
  <dc:creator>Slovak, Karen L</dc:creator>
  <cp:lastModifiedBy>Slovak, Karen L</cp:lastModifiedBy>
  <cp:revision>13</cp:revision>
  <dcterms:created xsi:type="dcterms:W3CDTF">2018-10-02T16:43:13Z</dcterms:created>
  <dcterms:modified xsi:type="dcterms:W3CDTF">2018-10-03T13:20:39Z</dcterms:modified>
</cp:coreProperties>
</file>